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66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67" r:id="rId34"/>
    <p:sldId id="268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70" r:id="rId43"/>
    <p:sldId id="300" r:id="rId44"/>
    <p:sldId id="301" r:id="rId45"/>
    <p:sldId id="302" r:id="rId46"/>
    <p:sldId id="303" r:id="rId47"/>
    <p:sldId id="30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0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D7202-05F0-4528-93A6-AC5C488C6FDF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F75CB-73AC-4C4C-8642-F4A6EF9531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27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5319B-764E-4EE8-A62E-BFB268D6EB37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B0546-AD22-4064-8A8A-5A9A0080F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61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B0546-AD22-4064-8A8A-5A9A0080FBA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8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54CE13-C306-41AA-BB64-B73A178F667E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567F54-582F-4387-A6FE-00E208A2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AKTIVITAS KOPERASI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1. MENJUAL JASA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2. MEMBELI &amp; MENDISTRIBUSIKAN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3. MEMBELI BAHAN BAKU, </a:t>
            </a:r>
          </a:p>
          <a:p>
            <a:pPr algn="ctr">
              <a:buNone/>
            </a:pPr>
            <a:r>
              <a:rPr lang="en-US" dirty="0" smtClean="0"/>
              <a:t>MEMPROSES DAN MENJUALNYA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505200" y="838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BUKU BESAR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6096000" y="12192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258568" y="12954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9906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62200" y="1066800"/>
            <a:ext cx="914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676400" y="1981200"/>
            <a:ext cx="1676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AKUN RIIL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562600" y="19812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AKUN NOMINAL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2286000" y="2679192"/>
            <a:ext cx="484632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172200" y="2667000"/>
            <a:ext cx="484632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2600" y="3200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AKUN AKTIVA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638800" y="32004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AKUN PENDPATAN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38800" y="44196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AKUN BIAYA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6248400" y="3886200"/>
            <a:ext cx="484632" cy="44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286000" y="3886200"/>
            <a:ext cx="484632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76400" y="44196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AKUN UTANG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2286000" y="5105400"/>
            <a:ext cx="484632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76400" y="56388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AKUN MODAL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CONTOH TRANSAKSI 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1). 2 APRIL 2012,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200 ORANG PENDIRI KOPERASI MENYERAHKAN UANG SEBESAR 500.000,- per orang </a:t>
            </a:r>
            <a:r>
              <a:rPr lang="en-US" sz="3200" b="1" dirty="0" err="1" smtClean="0">
                <a:solidFill>
                  <a:srgbClr val="FF0000"/>
                </a:solidFill>
              </a:rPr>
              <a:t>sebagai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simpanan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pokok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anggota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koperasi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9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2). TGL 6 APRIL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KOPERASI MEMBELI PERALATAN KANTOR (KURSI, MEJA, LEMARI ARSIP, KOMPUTER, PRINTER DSB) SEHARGA 22.000.000. PERMBELIAN INI SEBAGIAN DIBAYAR SECARA TUNAI SEBESAR 7.000.000 DAN SISANYA AKAN DIBAYAR DALAM WAKTU 4 BULAN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90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3). 7 APRIL 2012,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KOPERASI MEMBELI PERLENGKAPAN KANTOR (KERTAS, PENSIL, PULPEN, RAUTAN PENSIL, PENGGARIS, BUKU DSB) SEHARGA 2.000.000. PEMBELIAN DILAKUKAN SECARA TUNAI MENGGUNAKAN UANG KOPERASI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36253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 MEI 2012, &amp; 5 MEI 2012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SETIAP ANGGOTA KOPERASI MENYETORKAN UANG SEBESAR 25.000 PER ORANG SEBAGAI SIMPANAN WAJIB ANGGOTA</a:t>
            </a:r>
          </a:p>
          <a:p>
            <a:endParaRPr lang="en-US" sz="2800" b="1" dirty="0"/>
          </a:p>
          <a:p>
            <a:r>
              <a:rPr lang="en-US" sz="2800" b="1" dirty="0" smtClean="0"/>
              <a:t>KOPERASI MEMPEROLEH KREDIT USAHA DARI BANK SEBESAR 60.000.000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63479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6 MEI &amp; 10 MEI 2012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SEJUMLAH ANGGOTA KOPERASI MENYIMPAN UANGNYA SBS 12.000.000 DI KOPERASI</a:t>
            </a:r>
          </a:p>
          <a:p>
            <a:endParaRPr lang="en-US" sz="2800" b="1" dirty="0"/>
          </a:p>
          <a:p>
            <a:r>
              <a:rPr lang="en-US" sz="2800" b="1" dirty="0" smtClean="0"/>
              <a:t>KOPERASI MEMBERIKAN PINJAMAN UANG KEPADA ANGGOTA 5.000.000 PER ORANG DENGAN TOTAL NILAI PINJAMAN 120.000.000 PADA SUKU BUNG 3%/BL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7130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29 MEI 2012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ANGGOTA KOPERASI YANG MEMINJAM UANG PADA KOPERASI MEMBAYAR ANGSURAN POKOK, BUNGA DAN JASA PROVISI SEBESAR 18.000.000, DR JUMLAH TSB 12.000.000 MERUPAKAN ANGSURAN POKOK, 3..600.000 BRP BUNGA &amp; 2.400.000 JASA PROVISI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68719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>29 MEI 2012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DIBAYAR GAJI 2 KARYAWAN SEBESAR PER ORANG. KEDUA KARYAWAN BEKERJA MULAI TGL 1 MEI 2012. PADA SAAT YG SAMA KOPERASI MEMBAYAR BEBAN BUNGA PINJAMAN KE BANK SBS 900.000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87199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31 MEI 2012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KOPERASI MEMBAYAR SEBAGIAN UTANGNYA KEPADA TOKO ABC </a:t>
            </a:r>
            <a:r>
              <a:rPr lang="en-US" sz="3600" b="1" i="1" dirty="0" smtClean="0"/>
              <a:t>(PEMB PERALATAN KANTOR)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824381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KOPERASI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NERACA </a:t>
            </a:r>
            <a:r>
              <a:rPr lang="en-US" sz="2400" b="1" dirty="0" smtClean="0">
                <a:solidFill>
                  <a:srgbClr val="FF0000"/>
                </a:solidFill>
              </a:rPr>
              <a:t>SALDO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u="sng" dirty="0" smtClean="0">
                <a:solidFill>
                  <a:srgbClr val="FF0000"/>
                </a:solidFill>
              </a:rPr>
              <a:t>PER31 MEI 2012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2767584" cy="349300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KAS</a:t>
            </a:r>
          </a:p>
          <a:p>
            <a:r>
              <a:rPr lang="en-US" b="1" dirty="0" smtClean="0"/>
              <a:t>PIUTANG </a:t>
            </a:r>
          </a:p>
          <a:p>
            <a:r>
              <a:rPr lang="en-US" b="1" dirty="0" smtClean="0"/>
              <a:t>PERLENGK</a:t>
            </a:r>
          </a:p>
          <a:p>
            <a:r>
              <a:rPr lang="en-US" b="1" dirty="0" smtClean="0"/>
              <a:t>PERALATAN</a:t>
            </a:r>
          </a:p>
          <a:p>
            <a:r>
              <a:rPr lang="en-US" b="1" dirty="0" smtClean="0"/>
              <a:t>UTANG</a:t>
            </a:r>
          </a:p>
          <a:p>
            <a:r>
              <a:rPr lang="en-US" b="1" dirty="0" smtClean="0"/>
              <a:t>SIMP,SUKARELA</a:t>
            </a:r>
          </a:p>
          <a:p>
            <a:r>
              <a:rPr lang="en-US" b="1" dirty="0" smtClean="0"/>
              <a:t>UTANG BANK</a:t>
            </a:r>
          </a:p>
          <a:p>
            <a:r>
              <a:rPr lang="en-US" b="1" dirty="0" smtClean="0"/>
              <a:t>SIMP.POKOK</a:t>
            </a:r>
          </a:p>
          <a:p>
            <a:r>
              <a:rPr lang="en-US" b="1" dirty="0" smtClean="0"/>
              <a:t>SIMP WAJIB</a:t>
            </a:r>
          </a:p>
          <a:p>
            <a:r>
              <a:rPr lang="en-US" b="1" dirty="0" smtClean="0"/>
              <a:t>PARTISIPASI JS ANGG</a:t>
            </a:r>
          </a:p>
          <a:p>
            <a:r>
              <a:rPr lang="en-US" b="1" dirty="0" smtClean="0"/>
              <a:t>PARTISIPASI JS PROVIVI</a:t>
            </a:r>
          </a:p>
          <a:p>
            <a:r>
              <a:rPr lang="en-US" b="1" dirty="0" smtClean="0"/>
              <a:t>GAJI</a:t>
            </a:r>
          </a:p>
          <a:p>
            <a:r>
              <a:rPr lang="en-US" b="1" dirty="0" smtClean="0"/>
              <a:t>BEBAN BUNGA</a:t>
            </a:r>
          </a:p>
          <a:p>
            <a:r>
              <a:rPr lang="en-US" b="1" dirty="0" smtClean="0"/>
              <a:t>TOTAL</a:t>
            </a:r>
            <a:endParaRPr lang="en-US" b="1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46710104"/>
              </p:ext>
            </p:extLst>
          </p:nvPr>
        </p:nvGraphicFramePr>
        <p:xfrm>
          <a:off x="3657600" y="2312988"/>
          <a:ext cx="419766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1021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54.900</a:t>
                      </a:r>
                    </a:p>
                    <a:p>
                      <a:r>
                        <a:rPr lang="en-US" dirty="0" smtClean="0"/>
                        <a:t>  108.000.000</a:t>
                      </a:r>
                    </a:p>
                    <a:p>
                      <a:r>
                        <a:rPr lang="en-US" dirty="0" smtClean="0"/>
                        <a:t>      2.000.000</a:t>
                      </a:r>
                    </a:p>
                    <a:p>
                      <a:r>
                        <a:rPr lang="en-US" dirty="0" smtClean="0"/>
                        <a:t>    22.000.000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1.200.000</a:t>
                      </a:r>
                    </a:p>
                    <a:p>
                      <a:r>
                        <a:rPr lang="en-US" dirty="0" smtClean="0"/>
                        <a:t>       900.000</a:t>
                      </a:r>
                    </a:p>
                    <a:p>
                      <a:r>
                        <a:rPr lang="en-US" dirty="0" smtClean="0"/>
                        <a:t>189.000.000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6.000.000</a:t>
                      </a:r>
                    </a:p>
                    <a:p>
                      <a:r>
                        <a:rPr lang="en-US" dirty="0" smtClean="0"/>
                        <a:t>           12.000.000</a:t>
                      </a:r>
                    </a:p>
                    <a:p>
                      <a:r>
                        <a:rPr lang="en-US" dirty="0" smtClean="0"/>
                        <a:t>           60.000.000</a:t>
                      </a:r>
                    </a:p>
                    <a:p>
                      <a:r>
                        <a:rPr lang="en-US" dirty="0" smtClean="0"/>
                        <a:t>         100.000.000</a:t>
                      </a:r>
                    </a:p>
                    <a:p>
                      <a:r>
                        <a:rPr lang="en-US" dirty="0" smtClean="0"/>
                        <a:t>             5.000.000</a:t>
                      </a:r>
                    </a:p>
                    <a:p>
                      <a:r>
                        <a:rPr lang="en-US" dirty="0" smtClean="0"/>
                        <a:t>             3.600.000</a:t>
                      </a:r>
                    </a:p>
                    <a:p>
                      <a:r>
                        <a:rPr lang="en-US" dirty="0" smtClean="0"/>
                        <a:t>             2.400.000</a:t>
                      </a:r>
                    </a:p>
                    <a:p>
                      <a:r>
                        <a:rPr lang="en-US" dirty="0" smtClean="0"/>
                        <a:t>         189.000.000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AKUNTANSI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SISTEM INFORMASI YANG MENGHASILKAN LAPORAN KEPADA PIHAK-PIHAK YANG BERKEPENTINGAN MENGENAI AKTIVITAS EKONOMI &amp; KONDISI SUATU BADAN USAHA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KOPERASI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LAPORAN HASIL USAHA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u="sng" dirty="0" smtClean="0">
                <a:solidFill>
                  <a:srgbClr val="FF0000"/>
                </a:solidFill>
              </a:rPr>
              <a:t>PERIODE 1- 31 MEI 2012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2843784" cy="3493008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/>
              <a:t>PARTISIPASI BRUTO ANGGOTA</a:t>
            </a:r>
          </a:p>
          <a:p>
            <a:r>
              <a:rPr lang="en-US" sz="1800" b="1" dirty="0" smtClean="0"/>
              <a:t>JASA PINJAMAN</a:t>
            </a:r>
          </a:p>
          <a:p>
            <a:r>
              <a:rPr lang="en-US" sz="1800" b="1" dirty="0" smtClean="0"/>
              <a:t>JASA PROVISI</a:t>
            </a:r>
          </a:p>
          <a:p>
            <a:r>
              <a:rPr lang="en-US" sz="1800" b="1" dirty="0" smtClean="0"/>
              <a:t>TOTAL  PARTS</a:t>
            </a:r>
          </a:p>
          <a:p>
            <a:r>
              <a:rPr lang="en-US" sz="1800" b="1" dirty="0" smtClean="0"/>
              <a:t>BEBAN POKOK</a:t>
            </a:r>
          </a:p>
          <a:p>
            <a:r>
              <a:rPr lang="en-US" sz="1800" b="1" dirty="0" smtClean="0"/>
              <a:t>BEBAN BUNGA</a:t>
            </a:r>
          </a:p>
          <a:p>
            <a:r>
              <a:rPr lang="en-US" sz="1800" b="1" dirty="0" smtClean="0"/>
              <a:t>PARTISIPASI NETTO</a:t>
            </a:r>
          </a:p>
          <a:p>
            <a:r>
              <a:rPr lang="en-US" sz="1800" b="1" dirty="0" smtClean="0"/>
              <a:t>BEBAN OPERASIO</a:t>
            </a:r>
          </a:p>
          <a:p>
            <a:r>
              <a:rPr lang="en-US" sz="1800" b="1" dirty="0" smtClean="0"/>
              <a:t>GAJI</a:t>
            </a:r>
          </a:p>
          <a:p>
            <a:r>
              <a:rPr lang="en-US" sz="1800" b="1" dirty="0" smtClean="0"/>
              <a:t>SHU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3.600.000</a:t>
            </a:r>
            <a:endParaRPr lang="en-US" sz="2000" b="1" u="sng" dirty="0" smtClean="0"/>
          </a:p>
          <a:p>
            <a:r>
              <a:rPr lang="en-US" sz="2000" b="1" u="sng" dirty="0" smtClean="0"/>
              <a:t>2.400.000</a:t>
            </a:r>
          </a:p>
          <a:p>
            <a:pPr marL="1892808" lvl="8" indent="0">
              <a:buNone/>
            </a:pPr>
            <a:r>
              <a:rPr lang="en-US" sz="2000" b="1" dirty="0" smtClean="0"/>
              <a:t>6.000.000</a:t>
            </a:r>
          </a:p>
          <a:p>
            <a:pPr marL="1892808" lvl="8" indent="0">
              <a:buNone/>
            </a:pPr>
            <a:r>
              <a:rPr lang="en-US" sz="2000" b="1" u="sng" dirty="0" smtClean="0"/>
              <a:t>(  900.000)</a:t>
            </a:r>
          </a:p>
          <a:p>
            <a:pPr marL="1892808" lvl="8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5.100.000</a:t>
            </a:r>
          </a:p>
          <a:p>
            <a:pPr marL="1892808" lvl="8" indent="0">
              <a:buNone/>
            </a:pPr>
            <a:endParaRPr lang="en-US" sz="2000" b="1" u="sng" dirty="0"/>
          </a:p>
          <a:p>
            <a:pPr marL="1892808" lvl="8" indent="0">
              <a:buNone/>
            </a:pPr>
            <a:endParaRPr lang="en-US" sz="2000" b="1" u="sng" dirty="0" smtClean="0"/>
          </a:p>
          <a:p>
            <a:pPr marL="1892808" lvl="8" indent="0">
              <a:buNone/>
            </a:pPr>
            <a:r>
              <a:rPr lang="en-US" sz="2000" b="1" u="sng" dirty="0" smtClean="0"/>
              <a:t>(1.200.000)</a:t>
            </a:r>
          </a:p>
          <a:p>
            <a:pPr marL="1892808" lvl="8" indent="0">
              <a:buNone/>
            </a:pPr>
            <a:r>
              <a:rPr lang="en-US" sz="2000" b="1" u="sng" dirty="0" smtClean="0"/>
              <a:t>  3.900.000 </a:t>
            </a:r>
            <a:r>
              <a:rPr lang="en-US" sz="2000" u="sng" dirty="0" smtClean="0"/>
              <a:t>  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0371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/>
            </a:r>
            <a:br>
              <a:rPr lang="en-US" sz="2200" b="1" dirty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/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KOPERASI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NERACA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u="sng" dirty="0" smtClean="0">
                <a:solidFill>
                  <a:srgbClr val="FF0000"/>
                </a:solidFill>
              </a:rPr>
              <a:t>PER 31 MEI 2012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KAS               54.900.000</a:t>
            </a:r>
          </a:p>
          <a:p>
            <a:r>
              <a:rPr lang="en-US" sz="2000" b="1" dirty="0" smtClean="0"/>
              <a:t>PIUTANG     108.000.000 </a:t>
            </a:r>
          </a:p>
          <a:p>
            <a:r>
              <a:rPr lang="en-US" sz="2000" b="1" dirty="0" smtClean="0"/>
              <a:t>PERLENG         2.000.000</a:t>
            </a:r>
          </a:p>
          <a:p>
            <a:r>
              <a:rPr lang="en-US" sz="2000" b="1" dirty="0" smtClean="0"/>
              <a:t>PERALATA     22.000.000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TOT AKT      186.900.000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UTANG           6.000.000</a:t>
            </a:r>
          </a:p>
          <a:p>
            <a:r>
              <a:rPr lang="en-US" sz="2000" b="1" dirty="0" smtClean="0"/>
              <a:t>SIMP.SUK       12.000.000</a:t>
            </a:r>
          </a:p>
          <a:p>
            <a:r>
              <a:rPr lang="en-US" sz="2000" b="1" dirty="0" smtClean="0"/>
              <a:t>UTG BANK     60.000.000</a:t>
            </a:r>
          </a:p>
          <a:p>
            <a:r>
              <a:rPr lang="en-US" sz="2000" b="1" dirty="0" smtClean="0"/>
              <a:t>SIMPOK       100.000.000</a:t>
            </a:r>
          </a:p>
          <a:p>
            <a:r>
              <a:rPr lang="en-US" sz="2000" b="1" dirty="0" smtClean="0"/>
              <a:t>SIMWA            5.000.000</a:t>
            </a:r>
          </a:p>
          <a:p>
            <a:r>
              <a:rPr lang="en-US" sz="2000" b="1" dirty="0" smtClean="0"/>
              <a:t>SHU 		   3.900.000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TOTAL KW  186.900.000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126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00B0F0"/>
                </a:solidFill>
              </a:rPr>
              <a:t>EKUITAS KOPERASI :</a:t>
            </a: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MODAL  ANGGOTA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MODAL SUMBANGAN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MODAL PENYERTAAN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MODAL PENYETARAAN PARTISIPASI ANGGOTA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SHU PERIODE BERJALAN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CADANGAN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MODAL ANGGOTA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 smtClean="0"/>
              <a:t>1. SIMPANAN POKOK : JUMLAH NILAI UANG TERTENTU YG SAMA BANYAKNYA YANG HARUS DISETORKAN SETIAP ANGGOTA PADA WAKTU MASUK MENJADI ANGGOTA. SIMPAPAN INI TIDAK DAPAT DIAMBIL KEMBALI SELAMA MASIH MENJADI ANGGOTA KOPERASI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02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SIMPANAN WAJIB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sz="2800" b="1" dirty="0" smtClean="0"/>
              <a:t>JUMLAH SIMPANAN TERTENTU YG HRS DIBAYARKAN OLEH ANGGOTA DALAM WAKTU DAN KESEMPATAN TERTENTU, SPT: SEBULAN SEKALI. SIMPANAN INI DAPAT DIAMBIL KEMBALI DENGAN CARA DIATUR LEBIH LANJUT DALAM AD / ART &amp; KEPUTUSAN RAT.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SIMPANAN SUKARELA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JUMLAH TERTENTU YANG DISERAHKAN OLEH ANGGOTA/BKN ANGGOTA ATAS KEHENDAKSENDAIRI SBG SIMPANAN.</a:t>
            </a:r>
          </a:p>
          <a:p>
            <a:r>
              <a:rPr lang="en-US" sz="3200" b="1" dirty="0" smtClean="0"/>
              <a:t>SIMPANAN INI BS DIAMBIL SEWAKTU-WAKTU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58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MODAL SUMBANGAN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SEJUMLAH UANG/ BARANG MODAL YG DAPAT DINILAI DENGAN UANG YG DITERIMA DARI PIHAK LAIN YG BERSIFAT HIBAH &amp; TIDAK MEMIKAT</a:t>
            </a:r>
          </a:p>
          <a:p>
            <a:endParaRPr lang="en-US" sz="2800" b="1" dirty="0"/>
          </a:p>
          <a:p>
            <a:r>
              <a:rPr lang="en-US" sz="2800" b="1" dirty="0" smtClean="0"/>
              <a:t>MODAL INI TIDAK DIBAGIKAN SELAMA KOPERASI BELUM DIBUBARKAN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01675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MODAL PENYERTAAN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SEJUMLAH UANG/ BARANG MODAL YANG DAPAT DINILAI DENGAN UANG YANG DITANAMKAN OLEH PEMODAL UNTUK MENAMBAH &amp; MEMPERKUAT STRUKTUR PERMODALAN DEMI PENINGKATAN USAHA KOPERASI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1250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MODAL PENYERTAAN PARTISIPASI ANGGOTA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KELEBIHAN SETORAN SIMPANAN POKOK DAN SIMPANNAN WAJIB ANGGOTA BARU DIATAS NILAI NOMINAL SIMPANAN POKOK &amp; SIMPANAN WAJIB ANGGOTA PENDIRI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54600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SHU PERIODE BERJALAN</a:t>
            </a:r>
            <a:br>
              <a:rPr lang="en-US" sz="4400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SELISIH ANTARA PENGHASILAN YANG DITERIMA DAN BEBAN YANG DIKELUARKAN UNTUK MEMPEROLEH PENGHASILAN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3873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PEMAKAI  INFORMASI KEUANGAN :</a:t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EKTERNAL KOPERASI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KREDITOR</a:t>
            </a:r>
          </a:p>
          <a:p>
            <a:pPr algn="ctr"/>
            <a:r>
              <a:rPr lang="en-US" dirty="0" smtClean="0"/>
              <a:t>PEMERINTAH</a:t>
            </a:r>
          </a:p>
          <a:p>
            <a:pPr algn="ctr"/>
            <a:r>
              <a:rPr lang="en-US" dirty="0" smtClean="0"/>
              <a:t>ANGGOTA KOP.</a:t>
            </a:r>
          </a:p>
          <a:p>
            <a:pPr algn="ctr"/>
            <a:r>
              <a:rPr lang="en-US" dirty="0" smtClean="0"/>
              <a:t>REKAN KERJA</a:t>
            </a:r>
          </a:p>
          <a:p>
            <a:pPr algn="ctr"/>
            <a:r>
              <a:rPr lang="en-US" dirty="0" smtClean="0"/>
              <a:t>SUPPLIER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INTERNAL KOPERASI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KETUA</a:t>
            </a:r>
          </a:p>
          <a:p>
            <a:pPr algn="ctr"/>
            <a:r>
              <a:rPr lang="en-US" dirty="0" smtClean="0"/>
              <a:t>MANAJER PRODUKSI</a:t>
            </a:r>
          </a:p>
          <a:p>
            <a:pPr algn="ctr"/>
            <a:r>
              <a:rPr lang="en-US" dirty="0" smtClean="0"/>
              <a:t>MANAJER KEU.</a:t>
            </a:r>
          </a:p>
          <a:p>
            <a:pPr algn="ctr"/>
            <a:r>
              <a:rPr lang="en-US" dirty="0" smtClean="0"/>
              <a:t>MANAJER MARKETING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CADANGAN :</a:t>
            </a:r>
            <a:br>
              <a:rPr lang="en-US" sz="44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b="1" dirty="0" smtClean="0"/>
              <a:t> BAGIAN DARI SHU YG DISISIHKAN SESUAI DENGAN KETENTUAN AD / KETETAPAN RAPAT ANGGOTA.</a:t>
            </a:r>
          </a:p>
          <a:p>
            <a:pPr algn="ctr"/>
            <a:r>
              <a:rPr lang="en-US" sz="2800" b="1" dirty="0" smtClean="0"/>
              <a:t>CADANGAN MERUPAKAN BAGIAN DR SHU YG DITAHAN KOPERASI</a:t>
            </a:r>
          </a:p>
          <a:p>
            <a:pPr algn="ctr"/>
            <a:r>
              <a:rPr lang="en-US" sz="2800" b="1" dirty="0" smtClean="0"/>
              <a:t>JK KOPERASI DIBUBARKAN CADANGAN TIDAK DAPAT DIKEMBALIKAN KE ANGGOTA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63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CONTOH : 5 JULI 2012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KOPERASI MENERIMA SETORAN SIMPANAN POKOK DARI 1 ANGGOTA BARU SBS 100.000</a:t>
            </a:r>
          </a:p>
          <a:p>
            <a:endParaRPr lang="en-US" sz="2800" b="1" dirty="0"/>
          </a:p>
          <a:p>
            <a:r>
              <a:rPr lang="en-US" sz="2800" b="1" dirty="0" smtClean="0"/>
              <a:t>2 AGUSTUS 2012, KOP MENERIMA SETORAN SIMPANAN WAJIB DARI 1 ANGGOTA BARU SBS 25.000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861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12 SEPTEMBER 2012, 6 OKT 2012</a:t>
            </a:r>
            <a:br>
              <a:rPr lang="en-US" b="1" dirty="0" smtClean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KOPERASI MEMPEROLEH BANTUAN HIBAH BERUPA UANG SBS 15.000.000,- DAN SEBUAH MOBIL PICK-UP SBS 80.000.000,-</a:t>
            </a:r>
          </a:p>
          <a:p>
            <a:endParaRPr lang="en-US" b="1" dirty="0"/>
          </a:p>
          <a:p>
            <a:r>
              <a:rPr lang="en-US" b="1" dirty="0" smtClean="0"/>
              <a:t>ANGGOTA KOPERASI MENGUNDURKAN DIRI DARI KOPERASI KARENA AKAN PINDAH TEMPAT TINGGAL KE PROPINSI LAIN. ADA SIMP POKOK 100.000 &amp; SIMWA 450.000</a:t>
            </a:r>
          </a:p>
        </p:txBody>
      </p:sp>
    </p:spTree>
    <p:extLst>
      <p:ext uri="{BB962C8B-B14F-4D97-AF65-F5344CB8AC3E}">
        <p14:creationId xmlns:p14="http://schemas.microsoft.com/office/powerpoint/2010/main" val="838754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rgbClr val="FF0000"/>
                </a:solidFill>
              </a:rPr>
              <a:t>SHU &amp; DANA-2 :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SHU ANGGOTA &amp; DANA ANGGOTA</a:t>
            </a:r>
          </a:p>
          <a:p>
            <a:r>
              <a:rPr lang="en-US" b="1" dirty="0" smtClean="0"/>
              <a:t>- JASA MODAL</a:t>
            </a:r>
          </a:p>
          <a:p>
            <a:r>
              <a:rPr lang="en-US" b="1" dirty="0" smtClean="0"/>
              <a:t>- JASA PENJUALAN</a:t>
            </a:r>
          </a:p>
          <a:p>
            <a:r>
              <a:rPr lang="en-US" b="1" dirty="0" smtClean="0"/>
              <a:t>- JASA PEMBELIAN</a:t>
            </a:r>
          </a:p>
          <a:p>
            <a:r>
              <a:rPr lang="en-US" b="1" dirty="0" smtClean="0"/>
              <a:t>- BUNGA SIMP.SUKARELA</a:t>
            </a:r>
          </a:p>
          <a:p>
            <a:r>
              <a:rPr lang="en-US" b="1" dirty="0" smtClean="0"/>
              <a:t>CADANGAN KOPERASI</a:t>
            </a:r>
          </a:p>
          <a:p>
            <a:r>
              <a:rPr lang="en-US" b="1" dirty="0" smtClean="0"/>
              <a:t>DANA-DANA ( ANGGOTA, PENGURUS, PEGAWAI, PENDIDIKAN, SOSAL &amp; PEMBANGUNAN)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METODE PEMBAGIAN SHU :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2057400"/>
            <a:ext cx="7467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SHU JASA TRANSAKSI = </a:t>
            </a:r>
            <a:r>
              <a:rPr lang="en-US" sz="2000" b="1" u="sng" dirty="0" smtClean="0">
                <a:solidFill>
                  <a:srgbClr val="FF0000"/>
                </a:solidFill>
              </a:rPr>
              <a:t>BAGIAN SHU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atasJASA</a:t>
            </a:r>
            <a:r>
              <a:rPr lang="en-US" sz="2000" b="1" u="sng" dirty="0" smtClean="0">
                <a:solidFill>
                  <a:srgbClr val="FF0000"/>
                </a:solidFill>
              </a:rPr>
              <a:t> TRANSAKSI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                                             TOTAL TRANSAKSI ANGGOTA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886200"/>
            <a:ext cx="7543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SHU JASA MODAL = </a:t>
            </a:r>
            <a:r>
              <a:rPr lang="en-US" sz="2000" b="1" u="sng" dirty="0" smtClean="0">
                <a:solidFill>
                  <a:srgbClr val="C00000"/>
                </a:solidFill>
              </a:rPr>
              <a:t>BAGIAN SHU </a:t>
            </a:r>
            <a:r>
              <a:rPr lang="en-US" sz="2000" b="1" u="sng" dirty="0" err="1" smtClean="0">
                <a:solidFill>
                  <a:srgbClr val="C00000"/>
                </a:solidFill>
              </a:rPr>
              <a:t>atas</a:t>
            </a:r>
            <a:r>
              <a:rPr lang="en-US" sz="2000" b="1" u="sng" dirty="0" smtClean="0">
                <a:solidFill>
                  <a:srgbClr val="C00000"/>
                </a:solidFill>
              </a:rPr>
              <a:t> JASA TRANSAKSI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                                       TOTAL MODAL  ANGGOTA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CONTOH: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KOPERASI MEMBUKA TOKO YG MENJUAL BRG2 KEBUTUHAN SEHARI-HARI KEPADA ANGGOTA KOPERASI MAUPUN MASYARAKAT SEKITARNYA YANG BUKAN ANGTA  KOPERASI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71068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 </a:t>
            </a:r>
            <a:r>
              <a:rPr lang="en-US" b="1" smtClean="0">
                <a:solidFill>
                  <a:srgbClr val="FF0000"/>
                </a:solidFill>
              </a:rPr>
              <a:t>KOPERASI :</a:t>
            </a:r>
            <a:br>
              <a:rPr lang="en-US" b="1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4748784" cy="3493008"/>
          </a:xfrm>
        </p:spPr>
        <p:txBody>
          <a:bodyPr/>
          <a:lstStyle/>
          <a:p>
            <a:r>
              <a:rPr lang="en-US" b="1" dirty="0" smtClean="0"/>
              <a:t>PENJUALAN KPD ANGGOTA</a:t>
            </a:r>
          </a:p>
          <a:p>
            <a:r>
              <a:rPr lang="en-US" b="1" dirty="0" smtClean="0"/>
              <a:t>PENJ KPD NON ANGG</a:t>
            </a:r>
          </a:p>
          <a:p>
            <a:r>
              <a:rPr lang="en-US" b="1" dirty="0" smtClean="0"/>
              <a:t>SHU DR ANGG.KOP</a:t>
            </a:r>
          </a:p>
          <a:p>
            <a:r>
              <a:rPr lang="en-US" b="1" dirty="0" smtClean="0"/>
              <a:t>SHU DR NON ANGG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791200" y="2313431"/>
            <a:ext cx="2273808" cy="3493008"/>
          </a:xfrm>
        </p:spPr>
        <p:txBody>
          <a:bodyPr/>
          <a:lstStyle/>
          <a:p>
            <a:r>
              <a:rPr lang="en-US" b="1" dirty="0" smtClean="0"/>
              <a:t>960.000.000</a:t>
            </a:r>
          </a:p>
          <a:p>
            <a:r>
              <a:rPr lang="en-US" b="1" dirty="0" smtClean="0"/>
              <a:t>425.000.000</a:t>
            </a:r>
          </a:p>
          <a:p>
            <a:r>
              <a:rPr lang="en-US" b="1" dirty="0" smtClean="0"/>
              <a:t>148.000.000</a:t>
            </a:r>
          </a:p>
          <a:p>
            <a:r>
              <a:rPr lang="en-US" b="1" dirty="0" smtClean="0"/>
              <a:t>  62.000.000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5506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DIBAGI UNTUK  :   ANGGOTA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377184" cy="34930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1. ANGGOTA</a:t>
            </a:r>
          </a:p>
          <a:p>
            <a:r>
              <a:rPr lang="en-US" b="1" dirty="0" smtClean="0"/>
              <a:t>    A. JS MODAL</a:t>
            </a:r>
          </a:p>
          <a:p>
            <a:r>
              <a:rPr lang="en-US" b="1" dirty="0" smtClean="0"/>
              <a:t>    B.  JS PENJUALAN</a:t>
            </a:r>
          </a:p>
          <a:p>
            <a:r>
              <a:rPr lang="en-US" b="1" dirty="0" smtClean="0"/>
              <a:t>2.CAD. KOP</a:t>
            </a:r>
          </a:p>
          <a:p>
            <a:r>
              <a:rPr lang="en-US" b="1" dirty="0" smtClean="0"/>
              <a:t>3.DANA PENGURUS</a:t>
            </a:r>
          </a:p>
          <a:p>
            <a:r>
              <a:rPr lang="en-US" b="1" dirty="0" smtClean="0"/>
              <a:t>4.DANA KARY</a:t>
            </a:r>
          </a:p>
          <a:p>
            <a:r>
              <a:rPr lang="en-US" b="1" dirty="0" smtClean="0"/>
              <a:t>5.DANA PENDIDIKAN</a:t>
            </a:r>
          </a:p>
          <a:p>
            <a:r>
              <a:rPr lang="en-US" b="1" dirty="0" smtClean="0"/>
              <a:t>6. DANA PEMB DK</a:t>
            </a:r>
          </a:p>
          <a:p>
            <a:r>
              <a:rPr lang="en-US" b="1" dirty="0" smtClean="0"/>
              <a:t>7. DANA SOSIAL</a:t>
            </a:r>
          </a:p>
          <a:p>
            <a:r>
              <a:rPr lang="en-US" b="1" dirty="0" smtClean="0"/>
              <a:t>TOTAL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105400" y="2313431"/>
            <a:ext cx="2959608" cy="3493008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  50% 105.000.000</a:t>
            </a:r>
          </a:p>
          <a:p>
            <a:r>
              <a:rPr lang="en-US" b="1" dirty="0" smtClean="0"/>
              <a:t>(40%)   42.000.000</a:t>
            </a:r>
          </a:p>
          <a:p>
            <a:r>
              <a:rPr lang="en-US" b="1" dirty="0" smtClean="0"/>
              <a:t>(60%)   63.000.000</a:t>
            </a:r>
          </a:p>
          <a:p>
            <a:r>
              <a:rPr lang="en-US" b="1" dirty="0" smtClean="0"/>
              <a:t>  10%    21.000.000</a:t>
            </a:r>
          </a:p>
          <a:p>
            <a:r>
              <a:rPr lang="en-US" b="1" dirty="0" smtClean="0"/>
              <a:t>  10%    21.000.000</a:t>
            </a:r>
          </a:p>
          <a:p>
            <a:r>
              <a:rPr lang="en-US" b="1" dirty="0" smtClean="0"/>
              <a:t>  10%    21.000.000</a:t>
            </a:r>
          </a:p>
          <a:p>
            <a:r>
              <a:rPr lang="en-US" b="1" dirty="0" smtClean="0"/>
              <a:t>   10%    21.000.000</a:t>
            </a:r>
          </a:p>
          <a:p>
            <a:r>
              <a:rPr lang="en-US" b="1" dirty="0" smtClean="0"/>
              <a:t>    5%    10.500.000</a:t>
            </a:r>
          </a:p>
          <a:p>
            <a:r>
              <a:rPr lang="en-US" b="1" dirty="0" smtClean="0"/>
              <a:t>    </a:t>
            </a:r>
            <a:r>
              <a:rPr lang="en-US" b="1" u="sng" dirty="0" smtClean="0"/>
              <a:t>5%    10.500.000</a:t>
            </a:r>
          </a:p>
          <a:p>
            <a:r>
              <a:rPr lang="en-US" b="1" dirty="0" smtClean="0"/>
              <a:t>100%  210.500.000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2041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613067"/>
              </p:ext>
            </p:extLst>
          </p:nvPr>
        </p:nvGraphicFramePr>
        <p:xfrm>
          <a:off x="1524000" y="1397000"/>
          <a:ext cx="60960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676400"/>
                <a:gridCol w="1295400"/>
                <a:gridCol w="1219200"/>
                <a:gridCol w="1447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TANGGAL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</a:p>
                    <a:p>
                      <a:r>
                        <a:rPr lang="en-US" sz="2400" dirty="0" smtClean="0"/>
                        <a:t>2</a:t>
                      </a:r>
                    </a:p>
                    <a:p>
                      <a:r>
                        <a:rPr lang="en-US" sz="2400" dirty="0" smtClean="0"/>
                        <a:t>4</a:t>
                      </a:r>
                    </a:p>
                    <a:p>
                      <a:r>
                        <a:rPr lang="en-US" sz="2400" dirty="0" smtClean="0"/>
                        <a:t>6</a:t>
                      </a:r>
                    </a:p>
                    <a:p>
                      <a:r>
                        <a:rPr lang="en-US" sz="2400" dirty="0" smtClean="0"/>
                        <a:t>1</a:t>
                      </a:r>
                    </a:p>
                    <a:p>
                      <a:r>
                        <a:rPr lang="en-US" sz="2400" dirty="0" smtClean="0"/>
                        <a:t>7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JULI</a:t>
                      </a:r>
                    </a:p>
                    <a:p>
                      <a:r>
                        <a:rPr lang="en-US" sz="2400" dirty="0" smtClean="0"/>
                        <a:t>AGUSTUS</a:t>
                      </a:r>
                    </a:p>
                    <a:p>
                      <a:r>
                        <a:rPr lang="en-US" sz="2400" dirty="0" smtClean="0"/>
                        <a:t>SEPT</a:t>
                      </a:r>
                    </a:p>
                    <a:p>
                      <a:r>
                        <a:rPr lang="en-US" sz="2400" dirty="0" smtClean="0"/>
                        <a:t>OKT</a:t>
                      </a:r>
                    </a:p>
                    <a:p>
                      <a:r>
                        <a:rPr lang="en-US" sz="2400" dirty="0" smtClean="0"/>
                        <a:t>NOP</a:t>
                      </a:r>
                    </a:p>
                    <a:p>
                      <a:r>
                        <a:rPr lang="en-US" sz="2400" dirty="0" smtClean="0"/>
                        <a:t>DES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100.000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25.000</a:t>
                      </a:r>
                    </a:p>
                    <a:p>
                      <a:r>
                        <a:rPr lang="en-US" sz="2400" dirty="0" smtClean="0"/>
                        <a:t>25.000</a:t>
                      </a:r>
                    </a:p>
                    <a:p>
                      <a:r>
                        <a:rPr lang="en-US" sz="2400" dirty="0" smtClean="0"/>
                        <a:t>25.000</a:t>
                      </a:r>
                    </a:p>
                    <a:p>
                      <a:r>
                        <a:rPr lang="en-US" sz="2400" dirty="0" smtClean="0"/>
                        <a:t>25.000</a:t>
                      </a:r>
                    </a:p>
                    <a:p>
                      <a:r>
                        <a:rPr lang="en-US" sz="2400" dirty="0" smtClean="0"/>
                        <a:t>25.000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125.000</a:t>
                      </a:r>
                    </a:p>
                    <a:p>
                      <a:r>
                        <a:rPr lang="en-US" sz="2400" dirty="0" smtClean="0"/>
                        <a:t>150.000</a:t>
                      </a:r>
                    </a:p>
                    <a:p>
                      <a:r>
                        <a:rPr lang="en-US" sz="2400" dirty="0" smtClean="0"/>
                        <a:t>175.000</a:t>
                      </a:r>
                    </a:p>
                    <a:p>
                      <a:r>
                        <a:rPr lang="en-US" sz="2400" dirty="0" smtClean="0"/>
                        <a:t>200.000</a:t>
                      </a:r>
                    </a:p>
                    <a:p>
                      <a:r>
                        <a:rPr lang="en-US" sz="2400" dirty="0" smtClean="0"/>
                        <a:t>225.000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6607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JASA MODAL ANGGOTA: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MODAL ANGT </a:t>
            </a:r>
            <a:r>
              <a:rPr lang="en-US" sz="2800" b="1" dirty="0" smtClean="0"/>
              <a:t>  X  JASA MODAL TOT</a:t>
            </a:r>
            <a:endParaRPr lang="en-US" sz="2800" b="1" u="sng" dirty="0" smtClean="0"/>
          </a:p>
          <a:p>
            <a:r>
              <a:rPr lang="en-US" sz="2800" b="1" dirty="0" smtClean="0"/>
              <a:t>MODAL TOTAL</a:t>
            </a:r>
          </a:p>
          <a:p>
            <a:endParaRPr lang="en-US" sz="2800" b="1" dirty="0"/>
          </a:p>
          <a:p>
            <a:r>
              <a:rPr lang="en-US" sz="2800" b="1" dirty="0" smtClean="0"/>
              <a:t> </a:t>
            </a:r>
            <a:r>
              <a:rPr lang="en-US" sz="3200" b="1" dirty="0" smtClean="0"/>
              <a:t> </a:t>
            </a:r>
            <a:r>
              <a:rPr lang="en-US" sz="3200" b="1" u="sng" dirty="0" smtClean="0"/>
              <a:t>225.000</a:t>
            </a:r>
            <a:r>
              <a:rPr lang="en-US" sz="3200" b="1" dirty="0" smtClean="0"/>
              <a:t> X 42.000.000 = 105.000</a:t>
            </a:r>
            <a:r>
              <a:rPr lang="en-US" sz="3200" b="1" u="sng" dirty="0" smtClean="0"/>
              <a:t>   </a:t>
            </a:r>
          </a:p>
          <a:p>
            <a:r>
              <a:rPr lang="en-US" sz="3200" b="1" dirty="0" smtClean="0"/>
              <a:t>90.000.000 (</a:t>
            </a:r>
            <a:r>
              <a:rPr lang="en-US" sz="3200" b="1" dirty="0" err="1" smtClean="0"/>
              <a:t>misal</a:t>
            </a:r>
            <a:r>
              <a:rPr lang="en-US" sz="3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11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SIKLUS AKUNTNSI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286000"/>
            <a:ext cx="914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DOKUMEN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828800" y="2944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2286000"/>
            <a:ext cx="914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JURNAL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974592" y="2944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POSTING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105400" y="2209800"/>
            <a:ext cx="914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BUKU BESAR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6108192" y="2944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86600" y="2209800"/>
            <a:ext cx="1219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LAP. KEU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CONTOH JS PENJ ANGGT 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JIKA UNT PEMBELIAN SELAMA SETAHUN SBS 1.920.000,-</a:t>
            </a:r>
          </a:p>
          <a:p>
            <a:r>
              <a:rPr lang="en-US" sz="3600" b="1" dirty="0" smtClean="0"/>
              <a:t>PENJUALAN KEPADA ANGGOTA 960.000.000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021978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JASA PENJUALAN ANGGT: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u="sng" dirty="0" smtClean="0"/>
              <a:t>   TRANSAKSI ANGGT</a:t>
            </a:r>
            <a:r>
              <a:rPr lang="en-US" b="1" dirty="0" smtClean="0"/>
              <a:t>     X JS TRANSAKSI</a:t>
            </a:r>
          </a:p>
          <a:p>
            <a:r>
              <a:rPr lang="en-US" b="1" dirty="0" smtClean="0"/>
              <a:t>TRANSAKSI ANGGT TOT</a:t>
            </a:r>
          </a:p>
          <a:p>
            <a:endParaRPr lang="en-US" b="1" dirty="0"/>
          </a:p>
          <a:p>
            <a:r>
              <a:rPr lang="en-US" b="1" u="sng" dirty="0" smtClean="0"/>
              <a:t>1.920.000</a:t>
            </a:r>
            <a:r>
              <a:rPr lang="en-US" b="1" dirty="0" smtClean="0"/>
              <a:t>   X 63.000.000 = 126.000</a:t>
            </a:r>
          </a:p>
          <a:p>
            <a:r>
              <a:rPr lang="en-US" b="1" dirty="0" smtClean="0"/>
              <a:t>960.000.000</a:t>
            </a:r>
          </a:p>
          <a:p>
            <a:r>
              <a:rPr lang="en-US" b="1" dirty="0" smtClean="0"/>
              <a:t>SHU ANNG = JS MOD + JS TRANS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= 105.000 + 126.000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= 231.000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82012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KOPERASI SIMPAN PINJAM :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1905000"/>
            <a:ext cx="1676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ANGGOTA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429000" y="3200400"/>
            <a:ext cx="2133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KOPERAS</a:t>
            </a:r>
            <a:r>
              <a:rPr lang="en-US" sz="2800" dirty="0" smtClean="0"/>
              <a:t>I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733800" y="5105400"/>
            <a:ext cx="1600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ANGGOTA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1752600" y="3276600"/>
            <a:ext cx="304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752600" y="3733800"/>
            <a:ext cx="1524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SIMPAN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0400" y="32766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5715000" y="3657600"/>
            <a:ext cx="16002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PINJAM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343400" y="4724400"/>
            <a:ext cx="484632" cy="29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24600" y="1905000"/>
            <a:ext cx="1676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KREDITOR</a:t>
            </a:r>
            <a:endParaRPr lang="en-US" sz="24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SIKLUS AKUNTNSI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286000"/>
            <a:ext cx="914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DOKUMEN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828800" y="2944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2286000"/>
            <a:ext cx="914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JURNAL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974592" y="2944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POSTING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105400" y="2209800"/>
            <a:ext cx="914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BUKU BESAR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6108192" y="2944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86600" y="2209800"/>
            <a:ext cx="1219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LAP. KEU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816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NERACA LAJUR </a:t>
            </a:r>
            <a:br>
              <a:rPr lang="en-US" sz="3600" b="1" dirty="0" smtClean="0"/>
            </a:b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SBG ALAT BANTU UNT MEMUDAHKAN PENY.LAP KEUANGAN TERDIRI DR:</a:t>
            </a:r>
          </a:p>
          <a:p>
            <a:r>
              <a:rPr lang="en-US" sz="2800" b="1" dirty="0" smtClean="0"/>
              <a:t>NERACA SALDO</a:t>
            </a:r>
          </a:p>
          <a:p>
            <a:r>
              <a:rPr lang="en-US" sz="2800" b="1" dirty="0" smtClean="0"/>
              <a:t>PENYESUAIAN</a:t>
            </a:r>
          </a:p>
          <a:p>
            <a:r>
              <a:rPr lang="en-US" sz="2800" b="1" dirty="0" smtClean="0"/>
              <a:t>NERACA SALDO STL DISESUAIAKAN</a:t>
            </a:r>
          </a:p>
          <a:p>
            <a:r>
              <a:rPr lang="en-US" sz="2800" b="1" dirty="0" smtClean="0"/>
              <a:t>HASIL USAHA </a:t>
            </a:r>
          </a:p>
          <a:p>
            <a:r>
              <a:rPr lang="en-US" sz="2800" b="1" dirty="0" smtClean="0"/>
              <a:t>NERACA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817129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LAPORAN KEUANGAN 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1.PERHITUNGAN HASIL USAHA</a:t>
            </a:r>
          </a:p>
          <a:p>
            <a:r>
              <a:rPr lang="en-US" sz="3200" b="1" dirty="0" smtClean="0"/>
              <a:t>2. NERACA</a:t>
            </a:r>
          </a:p>
          <a:p>
            <a:r>
              <a:rPr lang="en-US" sz="3200" b="1" dirty="0" smtClean="0"/>
              <a:t>3. LAPORAN ARUS KAS</a:t>
            </a:r>
          </a:p>
          <a:p>
            <a:r>
              <a:rPr lang="en-US" sz="3200" b="1" dirty="0" smtClean="0"/>
              <a:t>4. LAPORAN PROMOSI EKONOMI ANGGOTA</a:t>
            </a:r>
          </a:p>
        </p:txBody>
      </p:sp>
    </p:spTree>
    <p:extLst>
      <p:ext uri="{BB962C8B-B14F-4D97-AF65-F5344CB8AC3E}">
        <p14:creationId xmlns:p14="http://schemas.microsoft.com/office/powerpoint/2010/main" val="11068372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LAPORAN PROMOSI </a:t>
            </a:r>
            <a:r>
              <a:rPr lang="en-US" sz="2800" b="1" dirty="0" smtClean="0">
                <a:solidFill>
                  <a:srgbClr val="FF0000"/>
                </a:solidFill>
              </a:rPr>
              <a:t>EKONOMI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ANGGOTA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A. </a:t>
            </a:r>
            <a:r>
              <a:rPr lang="en-US" sz="2800" b="1" dirty="0" err="1" smtClean="0"/>
              <a:t>manfaat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pembelian</a:t>
            </a:r>
            <a:r>
              <a:rPr lang="en-US" sz="2800" b="1" dirty="0" smtClean="0"/>
              <a:t> bra &amp; </a:t>
            </a:r>
            <a:r>
              <a:rPr lang="en-US" sz="2800" b="1" dirty="0" err="1" smtClean="0"/>
              <a:t>peng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bersama</a:t>
            </a:r>
            <a:endParaRPr lang="en-US" sz="2800" b="1" dirty="0" smtClean="0"/>
          </a:p>
          <a:p>
            <a:r>
              <a:rPr lang="en-US" sz="2800" b="1" dirty="0" smtClean="0"/>
              <a:t>B. </a:t>
            </a:r>
            <a:r>
              <a:rPr lang="en-US" sz="2800" b="1" dirty="0" err="1" smtClean="0"/>
              <a:t>manfaat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pemasaran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pengolahan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bersama</a:t>
            </a:r>
            <a:endParaRPr lang="en-US" sz="2800" b="1" dirty="0" smtClean="0"/>
          </a:p>
          <a:p>
            <a:r>
              <a:rPr lang="en-US" sz="2800" b="1" dirty="0" smtClean="0"/>
              <a:t>C. </a:t>
            </a:r>
            <a:r>
              <a:rPr lang="en-US" sz="2800" b="1" dirty="0" err="1" smtClean="0"/>
              <a:t>manfaat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dr</a:t>
            </a:r>
            <a:r>
              <a:rPr lang="en-US" sz="2800" b="1" dirty="0" smtClean="0"/>
              <a:t> SP </a:t>
            </a:r>
            <a:r>
              <a:rPr lang="en-US" sz="2800" b="1" dirty="0" err="1" smtClean="0"/>
              <a:t>lewat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koperasi</a:t>
            </a:r>
            <a:endParaRPr lang="en-US" sz="2800" b="1" dirty="0" smtClean="0"/>
          </a:p>
          <a:p>
            <a:r>
              <a:rPr lang="en-US" sz="2800" b="1" dirty="0" smtClean="0"/>
              <a:t>D. </a:t>
            </a:r>
            <a:r>
              <a:rPr lang="en-US" sz="2800" b="1" dirty="0" err="1" smtClean="0"/>
              <a:t>manfaat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dlm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pembagian</a:t>
            </a:r>
            <a:r>
              <a:rPr lang="en-US" sz="2800" b="1" dirty="0" smtClean="0"/>
              <a:t> SHU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206752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JURNAL PENUTUP :</a:t>
            </a:r>
            <a:br>
              <a:rPr lang="en-US" sz="48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3200" b="1" dirty="0" smtClean="0"/>
              <a:t>MENUTUP SEMUA AKUN PENDAPATAN</a:t>
            </a:r>
          </a:p>
          <a:p>
            <a:pPr algn="ctr"/>
            <a:r>
              <a:rPr lang="en-US" sz="3200" b="1" dirty="0" smtClean="0"/>
              <a:t>MENUTUP SEMUA AKUN BEBAN</a:t>
            </a:r>
          </a:p>
          <a:p>
            <a:pPr algn="ctr"/>
            <a:r>
              <a:rPr lang="en-US" sz="3200" b="1" dirty="0" smtClean="0"/>
              <a:t>MEUTUP AKUN IKHTISAR LABA RUGI</a:t>
            </a:r>
          </a:p>
          <a:p>
            <a:pPr algn="ctr"/>
            <a:r>
              <a:rPr lang="en-US" sz="3200" b="1" dirty="0" smtClean="0"/>
              <a:t>MENUTUP AKUN-AKUN SHU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3415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LAPORAN KEUANGAN 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JENIS :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PERHITUNGAN HASIL USAHA</a:t>
            </a:r>
          </a:p>
          <a:p>
            <a:r>
              <a:rPr lang="en-US" dirty="0" smtClean="0"/>
              <a:t>2. NERACA</a:t>
            </a:r>
          </a:p>
          <a:p>
            <a:r>
              <a:rPr lang="en-US" dirty="0" smtClean="0"/>
              <a:t>3. LAPORAN ARUS KAS</a:t>
            </a:r>
          </a:p>
          <a:p>
            <a:r>
              <a:rPr lang="en-US" dirty="0" smtClean="0"/>
              <a:t>4. LAPORAN PROMOSI EKONOMI ANGGOTA </a:t>
            </a:r>
          </a:p>
          <a:p>
            <a:r>
              <a:rPr lang="en-US" sz="1800" i="1" dirty="0" smtClean="0"/>
              <a:t>( 4 UNSUR : MANFAAT EKONOMI DR PEMB BARANG/ JASA, DARI PEMASARAN, KSP, BENTUK PEMBAGIAN SHU )</a:t>
            </a:r>
            <a:endParaRPr lang="en-US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TUJUAN UMUM :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1. INFO SUMBER EKONOMI &amp; MODAL KOP.</a:t>
            </a:r>
          </a:p>
          <a:p>
            <a:r>
              <a:rPr lang="en-US" dirty="0" smtClean="0"/>
              <a:t>2.INFO MELAKUKAN AKTIVITAS YSAHA UNTUK HASILKAN SHU</a:t>
            </a:r>
          </a:p>
          <a:p>
            <a:r>
              <a:rPr lang="en-US" dirty="0" smtClean="0"/>
              <a:t>3. INFO ESTIMASI POTENSI KOP  HASILKAN SHU YAD</a:t>
            </a:r>
          </a:p>
          <a:p>
            <a:r>
              <a:rPr lang="en-US" dirty="0" smtClean="0"/>
              <a:t>4.INFO ESTIMASI POTENSI KOP UNTUK HASILKAN SHU</a:t>
            </a:r>
          </a:p>
          <a:p>
            <a:r>
              <a:rPr lang="en-US" dirty="0" smtClean="0"/>
              <a:t>5.INFO AKTIVITAS BELANJA &amp; INVESTASI</a:t>
            </a:r>
          </a:p>
          <a:p>
            <a:r>
              <a:rPr lang="en-US" dirty="0" smtClean="0"/>
              <a:t>6. INFO TTG ACC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LAPORAN KEUANGAN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lanjutan</a:t>
            </a:r>
            <a:r>
              <a:rPr lang="en-US" dirty="0" smtClean="0">
                <a:solidFill>
                  <a:schemeClr val="tx1"/>
                </a:solidFill>
              </a:rPr>
              <a:t> 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2800" dirty="0" err="1" smtClean="0">
                <a:solidFill>
                  <a:srgbClr val="92D050"/>
                </a:solidFill>
              </a:rPr>
              <a:t>Standar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kualitas</a:t>
            </a:r>
            <a:r>
              <a:rPr lang="en-US" sz="2800" dirty="0" smtClean="0">
                <a:solidFill>
                  <a:srgbClr val="92D050"/>
                </a:solidFill>
              </a:rPr>
              <a:t> :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RELEVAN</a:t>
            </a:r>
          </a:p>
          <a:p>
            <a:r>
              <a:rPr lang="en-US" dirty="0" smtClean="0"/>
              <a:t>2. DAPAT DIPAHAMI</a:t>
            </a:r>
          </a:p>
          <a:p>
            <a:r>
              <a:rPr lang="en-US" dirty="0" smtClean="0"/>
              <a:t>3. DAYA UJI</a:t>
            </a:r>
          </a:p>
          <a:p>
            <a:r>
              <a:rPr lang="en-US" dirty="0" smtClean="0"/>
              <a:t>4. NETRAL</a:t>
            </a:r>
          </a:p>
          <a:p>
            <a:r>
              <a:rPr lang="en-US" dirty="0" smtClean="0"/>
              <a:t>5. TEPAT WAKTU</a:t>
            </a:r>
          </a:p>
          <a:p>
            <a:r>
              <a:rPr lang="en-US" dirty="0" smtClean="0"/>
              <a:t>6. DAYA BANDING</a:t>
            </a:r>
          </a:p>
          <a:p>
            <a:r>
              <a:rPr lang="en-US" dirty="0" smtClean="0"/>
              <a:t>7. LENGKAP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Asumsi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dasar</a:t>
            </a:r>
            <a:r>
              <a:rPr lang="en-US" sz="2800" dirty="0" smtClean="0">
                <a:solidFill>
                  <a:srgbClr val="FFFF00"/>
                </a:solidFill>
              </a:rPr>
              <a:t> :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1. ECONOMIC ENTITY</a:t>
            </a:r>
          </a:p>
          <a:p>
            <a:r>
              <a:rPr lang="en-US" dirty="0" smtClean="0"/>
              <a:t>2. GOING CONCERN</a:t>
            </a:r>
          </a:p>
          <a:p>
            <a:r>
              <a:rPr lang="en-US" dirty="0" smtClean="0"/>
              <a:t>3. MONETARY UNIT</a:t>
            </a:r>
          </a:p>
          <a:p>
            <a:r>
              <a:rPr lang="en-US" dirty="0" smtClean="0"/>
              <a:t>4. TIME PERIOD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LAPORAN KEUANGAN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600" dirty="0" err="1" smtClean="0">
                <a:solidFill>
                  <a:schemeClr val="tx1"/>
                </a:solidFill>
              </a:rPr>
              <a:t>lanjutan</a:t>
            </a:r>
            <a:r>
              <a:rPr lang="en-US" sz="3600" dirty="0" smtClean="0">
                <a:solidFill>
                  <a:schemeClr val="tx1"/>
                </a:solidFill>
              </a:rPr>
              <a:t> ……….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1066800"/>
          </a:xfrm>
        </p:spPr>
        <p:txBody>
          <a:bodyPr>
            <a:no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Konsep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dasar</a:t>
            </a:r>
            <a:r>
              <a:rPr lang="en-US" sz="3600" dirty="0" smtClean="0">
                <a:solidFill>
                  <a:srgbClr val="FF0000"/>
                </a:solidFill>
              </a:rPr>
              <a:t> :</a:t>
            </a:r>
          </a:p>
          <a:p>
            <a:pPr algn="ctr"/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1752" y="2506196"/>
            <a:ext cx="4041648" cy="3818404"/>
          </a:xfrm>
        </p:spPr>
        <p:txBody>
          <a:bodyPr/>
          <a:lstStyle/>
          <a:p>
            <a:r>
              <a:rPr lang="en-US" dirty="0" smtClean="0"/>
              <a:t>1. HISTORICAL COST</a:t>
            </a:r>
          </a:p>
          <a:p>
            <a:r>
              <a:rPr lang="en-US" dirty="0" smtClean="0"/>
              <a:t>2. REVENUE RECOGNITION</a:t>
            </a:r>
          </a:p>
          <a:p>
            <a:r>
              <a:rPr lang="en-US" dirty="0" smtClean="0"/>
              <a:t>3. MATCHING PRINCIPLE</a:t>
            </a:r>
          </a:p>
          <a:p>
            <a:r>
              <a:rPr lang="en-US" dirty="0" smtClean="0"/>
              <a:t>4. CONSISTENCY</a:t>
            </a:r>
          </a:p>
          <a:p>
            <a:r>
              <a:rPr lang="en-US" dirty="0" smtClean="0"/>
              <a:t>5. FULL DISCLOUSURE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keterbatasan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1.MATERIALITAS</a:t>
            </a:r>
          </a:p>
          <a:p>
            <a:r>
              <a:rPr lang="en-US" dirty="0" smtClean="0"/>
              <a:t>2. KONSERBATIF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PERKIRAAN ( AKUN )</a:t>
            </a:r>
            <a:r>
              <a:rPr lang="en-US" dirty="0" smtClean="0">
                <a:solidFill>
                  <a:srgbClr val="FFFF00"/>
                </a:solidFill>
              </a:rPr>
              <a:t> :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SUATU MEDIA UNTUK MENCATAT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TRANSAKSI-2 KEUANGAN/ SD YANG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DIMILIKI KOPERASI SECARA SPESIFIK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SEPERTI AKTIVA, UTANG, MODAL,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PENDAPATAN DAN BEBAN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AKUN-2 DLM KOPERASI :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KAS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PIUTANG ANGGOTA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 PERLENG.KANTOR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PERALATAN KANTOR</a:t>
            </a:r>
          </a:p>
          <a:p>
            <a:r>
              <a:rPr lang="en-US" dirty="0" smtClean="0"/>
              <a:t>UTANG USAHA</a:t>
            </a:r>
          </a:p>
          <a:p>
            <a:r>
              <a:rPr lang="en-US" dirty="0" smtClean="0"/>
              <a:t>UTANG BANK</a:t>
            </a:r>
          </a:p>
          <a:p>
            <a:r>
              <a:rPr lang="en-US" dirty="0" smtClean="0"/>
              <a:t>SIMP.SUKARELA</a:t>
            </a:r>
          </a:p>
          <a:p>
            <a:r>
              <a:rPr lang="en-US" dirty="0" smtClean="0"/>
              <a:t>DANA2 :</a:t>
            </a:r>
          </a:p>
          <a:p>
            <a:r>
              <a:rPr lang="en-US" dirty="0" smtClean="0"/>
              <a:t>  1. ANGGOTA</a:t>
            </a:r>
          </a:p>
          <a:p>
            <a:r>
              <a:rPr lang="en-US" dirty="0" smtClean="0"/>
              <a:t>  2. PENGURUS</a:t>
            </a:r>
          </a:p>
          <a:p>
            <a:r>
              <a:rPr lang="en-US" dirty="0" smtClean="0"/>
              <a:t>  3. PEGAWAI</a:t>
            </a:r>
          </a:p>
          <a:p>
            <a:r>
              <a:rPr lang="en-US" dirty="0" smtClean="0"/>
              <a:t>  4. PENDIDIKAN</a:t>
            </a:r>
          </a:p>
          <a:p>
            <a:r>
              <a:rPr lang="en-US" dirty="0" smtClean="0"/>
              <a:t>  5. PEMBANG. DK</a:t>
            </a:r>
          </a:p>
          <a:p>
            <a:r>
              <a:rPr lang="en-US" dirty="0" smtClean="0"/>
              <a:t>  6. SOSIAL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SIMPAN. POKOK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SIMPAN. WAJIB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MODAL SUMBANGAN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MODAL PENYERTAAN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CADANGAN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PARTISIPASI BRUTO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PARTISIPASI NETO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PENDPT. NONANGGOTA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BEBAN OPERASIONAL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BEBAN POKOK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BEBAN PERKOPERASIAN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SHU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314</TotalTime>
  <Words>1443</Words>
  <Application>Microsoft Office PowerPoint</Application>
  <PresentationFormat>On-screen Show (4:3)</PresentationFormat>
  <Paragraphs>376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Austin</vt:lpstr>
      <vt:lpstr>AKTIVITAS KOPERASI :</vt:lpstr>
      <vt:lpstr>AKUNTANSI :</vt:lpstr>
      <vt:lpstr>PEMAKAI  INFORMASI KEUANGAN : </vt:lpstr>
      <vt:lpstr>SIKLUS AKUNTNSI :</vt:lpstr>
      <vt:lpstr>LAPORAN KEUANGAN :</vt:lpstr>
      <vt:lpstr>LAPORAN KEUANGAN  lanjutan ….</vt:lpstr>
      <vt:lpstr>LAPORAN KEUANGAN  lanjutan ……….</vt:lpstr>
      <vt:lpstr>PERKIRAAN ( AKUN ) : </vt:lpstr>
      <vt:lpstr>AKUN-2 DLM KOPERASI : </vt:lpstr>
      <vt:lpstr>PowerPoint Presentation</vt:lpstr>
      <vt:lpstr>CONTOH TRANSAKSI :  </vt:lpstr>
      <vt:lpstr>2). TGL 6 APRIL 2012</vt:lpstr>
      <vt:lpstr>3). 7 APRIL 2012,</vt:lpstr>
      <vt:lpstr>2 MEI 2012, &amp; 5 MEI 2012 </vt:lpstr>
      <vt:lpstr>6 MEI &amp; 10 MEI 2012 </vt:lpstr>
      <vt:lpstr>29 MEI 2012 </vt:lpstr>
      <vt:lpstr>29 MEI 2012 </vt:lpstr>
      <vt:lpstr>31 MEI 2012 </vt:lpstr>
      <vt:lpstr>KOPERASI NERACA SALDO PER31 MEI 2012</vt:lpstr>
      <vt:lpstr>KOPERASI LAPORAN HASIL USAHA PERIODE 1- 31 MEI 2012</vt:lpstr>
      <vt:lpstr>   KOPERASI NERACA PER 31 MEI 2012</vt:lpstr>
      <vt:lpstr>EKUITAS KOPERASI : </vt:lpstr>
      <vt:lpstr>MODAL ANGGOTA </vt:lpstr>
      <vt:lpstr>2. SIMPANAN WAJIB </vt:lpstr>
      <vt:lpstr>SIMPANAN SUKARELA </vt:lpstr>
      <vt:lpstr>MODAL SUMBANGAN </vt:lpstr>
      <vt:lpstr>MODAL PENYERTAAN </vt:lpstr>
      <vt:lpstr>MODAL PENYERTAAN PARTISIPASI ANGGOTA</vt:lpstr>
      <vt:lpstr>SHU PERIODE BERJALAN </vt:lpstr>
      <vt:lpstr>CADANGAN : </vt:lpstr>
      <vt:lpstr>CONTOH : 5 JULI 2012</vt:lpstr>
      <vt:lpstr>12 SEPTEMBER 2012, 6 OKT 2012 </vt:lpstr>
      <vt:lpstr>SHU &amp; DANA-2 : </vt:lpstr>
      <vt:lpstr>METODE PEMBAGIAN SHU : </vt:lpstr>
      <vt:lpstr>CONTOH: </vt:lpstr>
      <vt:lpstr>DATA KOPERASI : </vt:lpstr>
      <vt:lpstr>DIBAGI UNTUK  :   ANGGOTA </vt:lpstr>
      <vt:lpstr>PowerPoint Presentation</vt:lpstr>
      <vt:lpstr>JASA MODAL ANGGOTA: </vt:lpstr>
      <vt:lpstr>CONTOH JS PENJ ANGGT : </vt:lpstr>
      <vt:lpstr>JASA PENJUALAN ANGGT: </vt:lpstr>
      <vt:lpstr>KOPERASI SIMPAN PINJAM : </vt:lpstr>
      <vt:lpstr>SIKLUS AKUNTNSI :</vt:lpstr>
      <vt:lpstr>NERACA LAJUR  </vt:lpstr>
      <vt:lpstr>LAPORAN KEUANGAN : </vt:lpstr>
      <vt:lpstr>LAPORAN PROMOSI EKONOMI  ANGGOTA </vt:lpstr>
      <vt:lpstr>JURNAL PENUTUP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AKTIVITAS KOPERASI :</dc:title>
  <dc:creator>ASUS</dc:creator>
  <cp:lastModifiedBy>anik</cp:lastModifiedBy>
  <cp:revision>35</cp:revision>
  <dcterms:created xsi:type="dcterms:W3CDTF">2013-03-16T15:25:22Z</dcterms:created>
  <dcterms:modified xsi:type="dcterms:W3CDTF">2013-03-22T05:07:34Z</dcterms:modified>
</cp:coreProperties>
</file>